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3959" r:id="rId3"/>
    <p:sldId id="452" r:id="rId4"/>
    <p:sldId id="3981" r:id="rId5"/>
    <p:sldId id="3960" r:id="rId6"/>
    <p:sldId id="3991" r:id="rId7"/>
    <p:sldId id="3996" r:id="rId8"/>
    <p:sldId id="3970" r:id="rId9"/>
    <p:sldId id="3965" r:id="rId10"/>
    <p:sldId id="3997" r:id="rId11"/>
    <p:sldId id="3992" r:id="rId12"/>
    <p:sldId id="446" r:id="rId13"/>
    <p:sldId id="3977" r:id="rId14"/>
    <p:sldId id="3953" r:id="rId15"/>
    <p:sldId id="397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6408" autoAdjust="0"/>
  </p:normalViewPr>
  <p:slideViewPr>
    <p:cSldViewPr snapToGrid="0">
      <p:cViewPr varScale="1">
        <p:scale>
          <a:sx n="134" d="100"/>
          <a:sy n="134" d="100"/>
        </p:scale>
        <p:origin x="25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F90B7-335C-4E85-BFCD-87BED3832F47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1803A-805C-4A1E-9B42-7006706B38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9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t>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8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itchFamily="2" charset="-122"/>
              </a:rPr>
              <a:t>10</a:t>
            </a:fld>
            <a:endParaRPr lang="zh-CN" altLang="en-US" sz="120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14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6184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/>
  <p:txStyles>
    <p:titleStyle>
      <a:lvl1pPr algn="l" defTabSz="9144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228600" indent="-228600" algn="l" defTabSz="9144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6858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11430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6002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20574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9.xml"/><Relationship Id="rId7" Type="http://schemas.microsoft.com/office/2007/relationships/hdphoto" Target="../media/hdphoto3.wdp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45.png"/><Relationship Id="rId11" Type="http://schemas.microsoft.com/office/2007/relationships/hdphoto" Target="../media/hdphoto4.wdp"/><Relationship Id="rId5" Type="http://schemas.openxmlformats.org/officeDocument/2006/relationships/image" Target="../media/image27.png"/><Relationship Id="rId10" Type="http://schemas.openxmlformats.org/officeDocument/2006/relationships/image" Target="../media/image48.png"/><Relationship Id="rId4" Type="http://schemas.openxmlformats.org/officeDocument/2006/relationships/image" Target="../media/image29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50.jpeg"/><Relationship Id="rId5" Type="http://schemas.openxmlformats.org/officeDocument/2006/relationships/image" Target="../media/image29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microsoft.com/office/2007/relationships/media" Target="../media/media2.wav"/><Relationship Id="rId7" Type="http://schemas.openxmlformats.org/officeDocument/2006/relationships/image" Target="../media/image31.png"/><Relationship Id="rId12" Type="http://schemas.microsoft.com/office/2007/relationships/hdphoto" Target="../media/hdphoto2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3.jpe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27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系列专业音频处理器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/>
          <p:cNvSpPr txBox="1">
            <a:spLocks noChangeArrowheads="1"/>
          </p:cNvSpPr>
          <p:nvPr/>
        </p:nvSpPr>
        <p:spPr bwMode="auto">
          <a:xfrm>
            <a:off x="840317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483631"/>
              </p:ext>
            </p:extLst>
          </p:nvPr>
        </p:nvGraphicFramePr>
        <p:xfrm>
          <a:off x="821042" y="4362164"/>
          <a:ext cx="10640060" cy="16167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688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335" b="1" kern="0" dirty="0">
                          <a:effectLst/>
                          <a:latin typeface="微软雅黑" charset="0"/>
                          <a:ea typeface="微软雅黑" charset="0"/>
                          <a:cs typeface="Times New Roman" panose="02020603050405020304" pitchFamily="18" charset="0"/>
                        </a:rPr>
                        <a:t>采样率</a:t>
                      </a:r>
                      <a:endParaRPr lang="zh-CN" sz="1335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不同音频</a:t>
                      </a:r>
                      <a:r>
                        <a:rPr 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通路场景，可用系统资源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空间</a:t>
                      </a:r>
                      <a:r>
                        <a:rPr lang="zh-CN" altLang="en-US" sz="1400" b="1" kern="0" dirty="0">
                          <a:effectLst/>
                          <a:latin typeface="宋体" charset="0"/>
                          <a:ea typeface="微软雅黑" charset="0"/>
                          <a:cs typeface="宋体" charset="0"/>
                        </a:rPr>
                        <a:t>≧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217KB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USB-&gt;DAC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ADC-&gt;USB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48K@32bit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94.79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94.75%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94.10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95.17%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94.36%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96K@32bit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90.59%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90.08%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89.20%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89.60%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93.35%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91.87%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192K@32bit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82.52%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81.38%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79.25%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80.21%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85.97%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778497" y="1440686"/>
            <a:ext cx="10599832" cy="2543999"/>
            <a:chOff x="505162" y="969655"/>
            <a:chExt cx="7949874" cy="1908000"/>
          </a:xfrm>
        </p:grpSpPr>
        <p:sp>
          <p:nvSpPr>
            <p:cNvPr id="43" name="矩形: 圆角 42"/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4677072" y="969655"/>
              <a:ext cx="377796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6" name="原创设计师QQ598969553      _12"/>
            <p:cNvSpPr/>
            <p:nvPr/>
          </p:nvSpPr>
          <p:spPr>
            <a:xfrm>
              <a:off x="5290602" y="1045023"/>
              <a:ext cx="2826833" cy="28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Soundec Playground</a:t>
              </a:r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™</a:t>
              </a:r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 </a:t>
              </a:r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评估板</a:t>
              </a:r>
              <a:endParaRPr lang="en-US" altLang="zh-CN" sz="18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775696" y="1045806"/>
              <a:ext cx="1848326" cy="1772382"/>
              <a:chOff x="2760090" y="987662"/>
              <a:chExt cx="1848326" cy="1772382"/>
            </a:xfrm>
          </p:grpSpPr>
          <p:sp>
            <p:nvSpPr>
              <p:cNvPr id="62" name="原创设计师QQ598969553      _12"/>
              <p:cNvSpPr/>
              <p:nvPr/>
            </p:nvSpPr>
            <p:spPr>
              <a:xfrm>
                <a:off x="2888102" y="987662"/>
                <a:ext cx="162707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2760090" y="2358000"/>
                <a:ext cx="1848326" cy="402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45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/>
              <p:cNvSpPr/>
              <p:nvPr/>
            </p:nvSpPr>
            <p:spPr>
              <a:xfrm>
                <a:off x="526050" y="990232"/>
                <a:ext cx="207871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/>
                  <p:cNvSpPr/>
                  <p:nvPr/>
                </p:nvSpPr>
                <p:spPr>
                  <a:xfrm>
                    <a:off x="906780" y="1333500"/>
                    <a:ext cx="3970020" cy="2164079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/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5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5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SDK&amp;</a:t>
                    </a:r>
                    <a:r>
                      <a:rPr lang="en-US" altLang="zh-CN" sz="1100" dirty="0">
                        <a:solidFill>
                          <a:srgbClr val="2A2B2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 Studio</a:t>
                    </a:r>
                    <a:r>
                      <a:rPr lang="en-US" altLang="zh-CN" sz="1050" baseline="30000" dirty="0">
                        <a:solidFill>
                          <a:srgbClr val="2A2B2E"/>
                        </a:solidFill>
                        <a:uFillTx/>
                        <a:latin typeface="微软雅黑" charset="0"/>
                        <a:ea typeface="微软雅黑" panose="020B0503020204020204" pitchFamily="34" charset="-122"/>
                      </a:rPr>
                      <a:t>TM</a:t>
                    </a:r>
                    <a:endParaRPr lang="en-US" altLang="zh-CN" sz="105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5" i="1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</a:p>
                </p:txBody>
              </p: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/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>
                    <a:fillRect/>
                  </a:stretch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/>
            <p:cNvSpPr>
              <a:spLocks noChangeArrowheads="1"/>
            </p:cNvSpPr>
            <p:nvPr/>
          </p:nvSpPr>
          <p:spPr bwMode="auto">
            <a:xfrm>
              <a:off x="6666071" y="1503425"/>
              <a:ext cx="178896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功能完整的评估板，用于在线调试、评估音效</a:t>
              </a:r>
              <a:endPara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USB-C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，积木式搭建定制化硬件方案</a:t>
              </a:r>
            </a:p>
          </p:txBody>
        </p:sp>
      </p:grpSp>
      <p:sp>
        <p:nvSpPr>
          <p:cNvPr id="2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 descr="/private/var/folders/4l/w4q5nvpd1dz44mqc998fxlp80000gn/T/com.kingsoft.wpsoffice.mac/photoedit2/20230306203235/temp.pngtemp">
            <a:extLst>
              <a:ext uri="{FF2B5EF4-FFF2-40B4-BE49-F238E27FC236}">
                <a16:creationId xmlns:a16="http://schemas.microsoft.com/office/drawing/2014/main" id="{447F7DCB-BC0F-D35D-CF79-9DA23FFEB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839845" y="1809115"/>
            <a:ext cx="2404745" cy="16471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914A23-44B7-E8B9-FE95-9788FED81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42" b="98458" l="1576" r="97776">
                        <a14:foregroundMark x1="40315" y1="6298" x2="54032" y2="4884"/>
                        <a14:foregroundMark x1="54032" y1="4884" x2="59870" y2="5141"/>
                        <a14:foregroundMark x1="13068" y1="14396" x2="32345" y2="13625"/>
                        <a14:foregroundMark x1="5468" y1="25835" x2="44300" y2="41517"/>
                        <a14:foregroundMark x1="5468" y1="9897" x2="24745" y2="25193"/>
                        <a14:foregroundMark x1="89342" y1="12596" x2="88601" y2="69409"/>
                        <a14:foregroundMark x1="94254" y1="18123" x2="87303" y2="65424"/>
                        <a14:foregroundMark x1="95181" y1="38817" x2="85171" y2="72751"/>
                        <a14:foregroundMark x1="92122" y1="17224" x2="88230" y2="32391"/>
                        <a14:foregroundMark x1="8526" y1="33676" x2="24374" y2="64910"/>
                        <a14:foregroundMark x1="2502" y1="71465" x2="25857" y2="76350"/>
                        <a14:foregroundMark x1="8341" y1="86761" x2="31233" y2="84062"/>
                        <a14:foregroundMark x1="37349" y1="50257" x2="42076" y2="51928"/>
                        <a14:foregroundMark x1="94439" y1="54627" x2="94532" y2="70951"/>
                        <a14:foregroundMark x1="95088" y1="26478" x2="95551" y2="29177"/>
                        <a14:foregroundMark x1="94717" y1="21979" x2="94717" y2="19923"/>
                        <a14:foregroundMark x1="95088" y1="18380" x2="95551" y2="18380"/>
                        <a14:foregroundMark x1="96015" y1="26992" x2="96015" y2="28021"/>
                        <a14:foregroundMark x1="96200" y1="37532" x2="96015" y2="42674"/>
                        <a14:foregroundMark x1="97034" y1="54756" x2="97127" y2="57712"/>
                        <a14:foregroundMark x1="97312" y1="55013" x2="97683" y2="57712"/>
                        <a14:foregroundMark x1="96200" y1="37918" x2="96478" y2="40874"/>
                        <a14:foregroundMark x1="97683" y1="65553" x2="97776" y2="63753"/>
                        <a14:foregroundMark x1="97683" y1="77506" x2="96200" y2="84704"/>
                        <a14:foregroundMark x1="79796" y1="75450" x2="80167" y2="82262"/>
                        <a14:foregroundMark x1="3522" y1="91260" x2="30769" y2="93702"/>
                        <a14:foregroundMark x1="30769" y1="93702" x2="43188" y2="93059"/>
                        <a14:foregroundMark x1="43188" y1="93059" x2="43652" y2="93059"/>
                        <a14:foregroundMark x1="6580" y1="98458" x2="6580" y2="95244"/>
                        <a14:foregroundMark x1="1576" y1="74293" x2="2873" y2="74293"/>
                        <a14:foregroundMark x1="43373" y1="25835" x2="53105" y2="15938"/>
                        <a14:foregroundMark x1="41798" y1="10540" x2="57924" y2="17995"/>
                        <a14:foregroundMark x1="39296" y1="3342" x2="38647" y2="42931"/>
                        <a14:foregroundMark x1="3336" y1="29692" x2="3336" y2="29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6178" y="1992371"/>
            <a:ext cx="2652097" cy="191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0652"/>
      </p:ext>
    </p:extLst>
  </p:cSld>
  <p:clrMapOvr>
    <a:masterClrMapping/>
  </p:clrMapOvr>
  <p:transition spd="slow" advTm="5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资源明细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8" y="1426668"/>
            <a:ext cx="11109518" cy="5112773"/>
            <a:chOff x="380187" y="1006044"/>
            <a:chExt cx="8465450" cy="3834580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54633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110dB,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106dB,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支持单周期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B5C534-F8F5-2258-C785-19ECF83B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6" y="3706088"/>
            <a:ext cx="1137571" cy="1298547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5212479" y="2209323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9106" y="2136390"/>
            <a:ext cx="3995838" cy="2946468"/>
            <a:chOff x="245238" y="1431603"/>
            <a:chExt cx="3995838" cy="2582180"/>
          </a:xfrm>
        </p:grpSpPr>
        <p:sp>
          <p:nvSpPr>
            <p:cNvPr id="8" name="文本框 7"/>
            <p:cNvSpPr txBox="1"/>
            <p:nvPr/>
          </p:nvSpPr>
          <p:spPr>
            <a:xfrm>
              <a:off x="245238" y="1945586"/>
              <a:ext cx="3935572" cy="66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BGA80</a:t>
              </a:r>
            </a:p>
            <a:p>
              <a:pPr algn="ctr" defTabSz="821690"/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/>
                <a:sym typeface="Helvetica Neue" panose="02000503000000020004"/>
              </a:endParaRPr>
            </a:p>
            <a:p>
              <a:pPr algn="ctr" defTabSz="821690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09" y="2738678"/>
              <a:ext cx="2735088" cy="1275105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C6D057-65EC-9989-BD07-F6394787C70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9929725"/>
              </p:ext>
            </p:extLst>
          </p:nvPr>
        </p:nvGraphicFramePr>
        <p:xfrm>
          <a:off x="5839285" y="1569720"/>
          <a:ext cx="5244823" cy="48133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86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513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</a:tblGrid>
              <a:tr h="32073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8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53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数字麦克风：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122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12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3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3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24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8150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0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04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8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527050" y="147383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48590"/>
            <a:ext cx="6014720" cy="3664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6144260" y="3851275"/>
            <a:ext cx="6014720" cy="28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6006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3215005" cy="492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72185" y="1743710"/>
            <a:ext cx="9818370" cy="24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合作伙伴与芯片生产企业合作，打造出世界一流的音频处理器与配套元器件，为客户提供质量可靠、供应稳定与服务专业的声学整体解决方案。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</p:cSld>
  <p:clrMapOvr>
    <a:masterClrMapping/>
  </p:clrMapOvr>
  <p:transition spd="slow" advTm="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10145946" y="1163595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450943" y="1161862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755534" y="1163980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651353" y="1165804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3358217" y="1170882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5062304" y="1159826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650131" y="2615602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8035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8"/>
              <a:ext cx="1389379" cy="961275"/>
              <a:chOff x="2404113" y="3428110"/>
              <a:chExt cx="2209277" cy="1692149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4"/>
                <a:ext cx="2196271" cy="51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0943" y="5002266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5113264" y="3911759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5053328" y="3674286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651353" y="3923707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663141" y="36438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10176426" y="3901324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10186769" y="3681490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385401" y="3656842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3359439" y="3911226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124" y="1959243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93700" y="2776048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1036671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73150" y="4771390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762140" y="3911604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778944" y="36733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466937" y="3901870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499101" y="3669463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7" y="3878092"/>
            <a:ext cx="3572563" cy="2960616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856" y="1747091"/>
            <a:ext cx="4501816" cy="3993951"/>
          </a:xfrm>
          <a:prstGeom prst="rect">
            <a:avLst/>
          </a:prstGeom>
        </p:spPr>
      </p:pic>
      <p:sp>
        <p:nvSpPr>
          <p:cNvPr id="17415" name="原创设计师QQ598969553      _6"/>
          <p:cNvSpPr>
            <a:spLocks noChangeArrowheads="1"/>
          </p:cNvSpPr>
          <p:nvPr/>
        </p:nvSpPr>
        <p:spPr bwMode="auto">
          <a:xfrm>
            <a:off x="715011" y="1318367"/>
            <a:ext cx="7070651" cy="48514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665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MAC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/>
          <p:cNvSpPr txBox="1">
            <a:spLocks noChangeArrowheads="1"/>
          </p:cNvSpPr>
          <p:nvPr/>
        </p:nvSpPr>
        <p:spPr bwMode="auto">
          <a:xfrm>
            <a:off x="840317" y="548217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518723569"/>
      </p:ext>
    </p:extLst>
  </p:cSld>
  <p:clrMapOvr>
    <a:masterClrMapping/>
  </p:clrMapOvr>
  <p:transition advClick="0" advTm="5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13"/>
          <p:cNvCxnSpPr>
            <a:cxnSpLocks/>
          </p:cNvCxnSpPr>
          <p:nvPr/>
        </p:nvCxnSpPr>
        <p:spPr>
          <a:xfrm>
            <a:off x="8052869" y="3572952"/>
            <a:ext cx="3130302" cy="0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3"/>
          <p:cNvCxnSpPr/>
          <p:nvPr/>
        </p:nvCxnSpPr>
        <p:spPr>
          <a:xfrm>
            <a:off x="7654557" y="1637368"/>
            <a:ext cx="0" cy="4498707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ŝļíḓe"/>
          <p:cNvSpPr/>
          <p:nvPr/>
        </p:nvSpPr>
        <p:spPr bwMode="auto">
          <a:xfrm>
            <a:off x="944345" y="1541145"/>
            <a:ext cx="3717825" cy="4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EVC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Ear canal Voice Capture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10" name="ïṣlidè"/>
          <p:cNvSpPr/>
          <p:nvPr/>
        </p:nvSpPr>
        <p:spPr bwMode="auto">
          <a:xfrm>
            <a:off x="1233485" y="3947173"/>
            <a:ext cx="1577080" cy="200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Beam</a:t>
            </a:r>
            <a:r>
              <a:rPr lang="ja-JP" altLang="en-US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Forming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E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AGC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耳内拾音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音色还原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低音增强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动态均衡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69"/>
          <p:cNvSpPr/>
          <p:nvPr/>
        </p:nvSpPr>
        <p:spPr>
          <a:xfrm>
            <a:off x="3799930" y="2680149"/>
            <a:ext cx="3378109" cy="2636706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600" b="1" i="0" dirty="0"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独家耳道拾音算法</a:t>
            </a:r>
            <a:endParaRPr lang="en-US" altLang="zh-CN" sz="1600" b="1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（国际专利）</a:t>
            </a:r>
            <a:endParaRPr lang="en-US" altLang="zh-CN" sz="1600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algn="ctr"/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实现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超强通话降噪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功能 </a:t>
            </a:r>
            <a:endParaRPr lang="en-US" altLang="zh-CN" sz="1400" b="1" i="0" dirty="0">
              <a:solidFill>
                <a:schemeClr val="bg2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endParaRPr lang="zh-CN" altLang="en-US" sz="1400" b="0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100dB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白噪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6-7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级（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15m/s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）强风 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类“腹语”通话（特别适合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SWAT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、安保人员等特殊用途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20" name="ïṣlidè"/>
          <p:cNvSpPr/>
          <p:nvPr/>
        </p:nvSpPr>
        <p:spPr bwMode="auto">
          <a:xfrm>
            <a:off x="8503119" y="1590304"/>
            <a:ext cx="2840344" cy="169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降噪深度：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-57dB</a:t>
            </a:r>
          </a:p>
          <a:p>
            <a:pPr marL="171450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多场景降噪：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机场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地铁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餐厅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酒吧</a:t>
            </a: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办公室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会议室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呼叫中心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音乐厅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47493" y="535871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200" b="1" dirty="0">
                <a:latin typeface="微软雅黑" charset="0"/>
                <a:ea typeface="微软雅黑" charset="0"/>
              </a:rPr>
              <a:t>算法领先的音频解决方案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5" y="2163872"/>
            <a:ext cx="2558878" cy="1587227"/>
          </a:xfrm>
          <a:prstGeom prst="rect">
            <a:avLst/>
          </a:prstGeom>
        </p:spPr>
      </p:pic>
      <p:sp>
        <p:nvSpPr>
          <p:cNvPr id="19" name="箭头: 圆角右 18"/>
          <p:cNvSpPr/>
          <p:nvPr/>
        </p:nvSpPr>
        <p:spPr>
          <a:xfrm rot="5400000">
            <a:off x="4677674" y="1509142"/>
            <a:ext cx="910372" cy="1225239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sp>
        <p:nvSpPr>
          <p:cNvPr id="13" name="í$ľïḑè"/>
          <p:cNvSpPr/>
          <p:nvPr/>
        </p:nvSpPr>
        <p:spPr bwMode="auto">
          <a:xfrm>
            <a:off x="8284037" y="1098159"/>
            <a:ext cx="3059426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通话降噪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í$ľïḑè"/>
          <p:cNvSpPr/>
          <p:nvPr/>
        </p:nvSpPr>
        <p:spPr bwMode="auto">
          <a:xfrm>
            <a:off x="8503119" y="4039606"/>
            <a:ext cx="3108033" cy="220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防啸叫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Beamforming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DOA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角度方向识别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NC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环境音消除、键盘音消除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VAD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语音唤醒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自声消除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上行通话降噪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ENC</a:t>
            </a:r>
          </a:p>
          <a:p>
            <a:pPr defTabSz="913765">
              <a:lnSpc>
                <a:spcPts val="1700"/>
              </a:lnSpc>
              <a:spcBef>
                <a:spcPct val="0"/>
              </a:spcBef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í$ľïḑè"/>
          <p:cNvSpPr/>
          <p:nvPr/>
        </p:nvSpPr>
        <p:spPr bwMode="auto">
          <a:xfrm>
            <a:off x="8273773" y="3595743"/>
            <a:ext cx="1868018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麦克风阵列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雅黑" charset="0"/>
                <a:ea typeface="微软雅黑" charset="0"/>
                <a:cs typeface="微软" charset="0"/>
              </a:rPr>
              <a:t>company confidential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2C008F-4136-E0C7-F144-5C887530B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75" y="3750310"/>
            <a:ext cx="2668270" cy="192786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通话降噪应用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3423" y="1549899"/>
            <a:ext cx="3122982" cy="20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399092" y="1541169"/>
            <a:ext cx="4070479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办公室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家庭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呼叫中心</a:t>
            </a: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机场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餐厅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地铁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驾驶舱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" y="3660345"/>
            <a:ext cx="2780295" cy="248125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8" name="ïṣlidè"/>
          <p:cNvSpPr/>
          <p:nvPr/>
        </p:nvSpPr>
        <p:spPr bwMode="auto">
          <a:xfrm>
            <a:off x="4085040" y="1549899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076627" y="2880633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31188" y="3557219"/>
            <a:ext cx="4338383" cy="2692749"/>
            <a:chOff x="1587359" y="2359844"/>
            <a:chExt cx="5452555" cy="3384293"/>
          </a:xfrm>
        </p:grpSpPr>
        <p:sp>
          <p:nvSpPr>
            <p:cNvPr id="5" name="矩形 4"/>
            <p:cNvSpPr/>
            <p:nvPr/>
          </p:nvSpPr>
          <p:spPr>
            <a:xfrm>
              <a:off x="2578953" y="2359844"/>
              <a:ext cx="3283667" cy="33842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87359" y="3436943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78953" y="3433759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78953" y="3868576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箭头连接符 10"/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2286857" y="3578816"/>
              <a:ext cx="292096" cy="3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cxnSpLocks/>
              <a:stCxn id="36" idx="3"/>
              <a:endCxn id="10" idx="1"/>
            </p:cNvCxnSpPr>
            <p:nvPr/>
          </p:nvCxnSpPr>
          <p:spPr>
            <a:xfrm flipV="1">
              <a:off x="2286857" y="4013633"/>
              <a:ext cx="292096" cy="31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833780" y="3381885"/>
              <a:ext cx="860940" cy="7988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3229251" y="3578816"/>
              <a:ext cx="604529" cy="2025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3229251" y="3781315"/>
              <a:ext cx="604529" cy="23231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cxnSpLocks/>
              <a:stCxn id="13" idx="6"/>
              <a:endCxn id="28" idx="1"/>
            </p:cNvCxnSpPr>
            <p:nvPr/>
          </p:nvCxnSpPr>
          <p:spPr>
            <a:xfrm flipH="1">
              <a:off x="4603312" y="3781315"/>
              <a:ext cx="91408" cy="1229559"/>
            </a:xfrm>
            <a:prstGeom prst="bentConnector5">
              <a:avLst>
                <a:gd name="adj1" fmla="val -314313"/>
                <a:gd name="adj2" fmla="val 41561"/>
                <a:gd name="adj3" fmla="val 41431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cxnSpLocks/>
              <a:stCxn id="28" idx="3"/>
              <a:endCxn id="22" idx="1"/>
            </p:cNvCxnSpPr>
            <p:nvPr/>
          </p:nvCxnSpPr>
          <p:spPr>
            <a:xfrm flipV="1">
              <a:off x="5851324" y="4905008"/>
              <a:ext cx="382961" cy="10586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Speaker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SDO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LRCK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BCK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SDI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03312" y="4403925"/>
              <a:ext cx="1248012" cy="121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00" b="1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  <a:endParaRPr lang="zh-CN" altLang="en-US" sz="600" b="1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9563" y="2859532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USB</a:t>
              </a:r>
              <a:endParaRPr lang="zh-CN" altLang="en-US" sz="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连接符: 肘形 33"/>
            <p:cNvCxnSpPr>
              <a:cxnSpLocks/>
              <a:stCxn id="13" idx="0"/>
              <a:endCxn id="33" idx="1"/>
            </p:cNvCxnSpPr>
            <p:nvPr/>
          </p:nvCxnSpPr>
          <p:spPr>
            <a:xfrm rot="5400000" flipH="1" flipV="1">
              <a:off x="4561441" y="2733763"/>
              <a:ext cx="350931" cy="9453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cxnSpLocks/>
              <a:stCxn id="33" idx="1"/>
              <a:endCxn id="13" idx="0"/>
            </p:cNvCxnSpPr>
            <p:nvPr/>
          </p:nvCxnSpPr>
          <p:spPr>
            <a:xfrm rot="10800000" flipV="1">
              <a:off x="4264250" y="3030954"/>
              <a:ext cx="945313" cy="35093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587359" y="3871761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1323" y="3030954"/>
              <a:ext cx="478059" cy="20680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2936568"/>
              <a:ext cx="289198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0116027" y="1727458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10115392" y="2297384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远场拾音与回声消除应用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5639" y="1544307"/>
            <a:ext cx="3271764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65119" y="1533576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58506" y="1538633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远程拾音：支持10米内清晰拾音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4976446" y="3903785"/>
            <a:ext cx="5992940" cy="2463940"/>
            <a:chOff x="5342323" y="4411136"/>
            <a:chExt cx="4690630" cy="1956589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423492"/>
              <a:ext cx="1173118" cy="1944233"/>
              <a:chOff x="8716804" y="2438311"/>
              <a:chExt cx="2246555" cy="37232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1" y="2438311"/>
                <a:ext cx="2236615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UART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DAC 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RF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20675" y="2656260"/>
                <a:ext cx="570740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411136"/>
              <a:ext cx="2476196" cy="1944233"/>
              <a:chOff x="5342323" y="4411136"/>
              <a:chExt cx="2476196" cy="194423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411136"/>
                <a:ext cx="1933183" cy="194423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b="1" i="1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7" y="4981862"/>
                <a:ext cx="608195" cy="715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b="1" i="1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7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700" b="1" i="1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ADC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UART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29315"/>
                <a:ext cx="219011" cy="73142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82414"/>
                <a:ext cx="219011" cy="5758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88616"/>
                <a:ext cx="219011" cy="2647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35514"/>
                <a:ext cx="219011" cy="4203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2" y="5339751"/>
                <a:ext cx="196055" cy="15112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72919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26018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79118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32220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</a:rPr>
                <a:t>Speaker</a:t>
              </a:r>
              <a:endParaRPr lang="zh-CN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原创设计师QQ598969553      _4">
            <a:extLst>
              <a:ext uri="{FF2B5EF4-FFF2-40B4-BE49-F238E27FC236}">
                <a16:creationId xmlns:a16="http://schemas.microsoft.com/office/drawing/2014/main" id="{6DA66248-02E8-F37B-88EF-30993E361F95}"/>
              </a:ext>
            </a:extLst>
          </p:cNvPr>
          <p:cNvCxnSpPr>
            <a:cxnSpLocks/>
          </p:cNvCxnSpPr>
          <p:nvPr/>
        </p:nvCxnSpPr>
        <p:spPr>
          <a:xfrm flipV="1">
            <a:off x="2363461" y="3492199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后级音效处理器</a:t>
            </a:r>
          </a:p>
        </p:txBody>
      </p:sp>
      <p:pic>
        <p:nvPicPr>
          <p:cNvPr id="6" name="图片 5" descr="1656553778726">
            <a:extLst>
              <a:ext uri="{FF2B5EF4-FFF2-40B4-BE49-F238E27FC236}">
                <a16:creationId xmlns:a16="http://schemas.microsoft.com/office/drawing/2014/main" id="{481CFD43-738A-E08F-B898-3D652872D8D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072" t="3475"/>
          <a:stretch/>
        </p:blipFill>
        <p:spPr>
          <a:xfrm>
            <a:off x="2727547" y="3429000"/>
            <a:ext cx="1264249" cy="1264249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CA9BF5-109C-1A50-A773-A6B69D558B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34799" y="3429000"/>
            <a:ext cx="1264249" cy="126424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4B571E-792F-8829-D602-F8F9730F439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9488" y="3428999"/>
            <a:ext cx="1264249" cy="1264249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04DDA-E232-681F-0AAF-5513E8B4FEB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4042" r="3546"/>
          <a:stretch/>
        </p:blipFill>
        <p:spPr>
          <a:xfrm>
            <a:off x="6412430" y="3429000"/>
            <a:ext cx="1264249" cy="1264249"/>
          </a:xfrm>
          <a:prstGeom prst="ellipse">
            <a:avLst/>
          </a:prstGeom>
        </p:spPr>
      </p:pic>
      <p:sp>
        <p:nvSpPr>
          <p:cNvPr id="18" name="原创设计师QQ598969553      _34">
            <a:extLst>
              <a:ext uri="{FF2B5EF4-FFF2-40B4-BE49-F238E27FC236}">
                <a16:creationId xmlns:a16="http://schemas.microsoft.com/office/drawing/2014/main" id="{937AC277-D595-B98D-49B2-A12475F31640}"/>
              </a:ext>
            </a:extLst>
          </p:cNvPr>
          <p:cNvSpPr/>
          <p:nvPr/>
        </p:nvSpPr>
        <p:spPr>
          <a:xfrm>
            <a:off x="807991" y="4721622"/>
            <a:ext cx="1264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动态低音增强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原创设计师QQ598969553      _35">
            <a:extLst>
              <a:ext uri="{FF2B5EF4-FFF2-40B4-BE49-F238E27FC236}">
                <a16:creationId xmlns:a16="http://schemas.microsoft.com/office/drawing/2014/main" id="{0FAE1337-D449-8767-BD2F-2B9D24B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59" y="5029284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根据实际应用场景，支持动态提升低音效果的音效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基于原声幅度，针对人声部分进行动态提升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原创设计师QQ598969553      _36">
            <a:extLst>
              <a:ext uri="{FF2B5EF4-FFF2-40B4-BE49-F238E27FC236}">
                <a16:creationId xmlns:a16="http://schemas.microsoft.com/office/drawing/2014/main" id="{C2BEF772-EE5B-0E28-3DEA-FAD3C3D5A560}"/>
              </a:ext>
            </a:extLst>
          </p:cNvPr>
          <p:cNvSpPr/>
          <p:nvPr/>
        </p:nvSpPr>
        <p:spPr>
          <a:xfrm>
            <a:off x="2795155" y="4721622"/>
            <a:ext cx="1108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参量均衡器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原创设计师QQ598969553      _37">
            <a:extLst>
              <a:ext uri="{FF2B5EF4-FFF2-40B4-BE49-F238E27FC236}">
                <a16:creationId xmlns:a16="http://schemas.microsoft.com/office/drawing/2014/main" id="{FD190ED8-B4F3-1F0D-10B9-855C3AC0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461" y="5029285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、高低通滤波器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模式的重定义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QQ598969553      _38">
            <a:extLst>
              <a:ext uri="{FF2B5EF4-FFF2-40B4-BE49-F238E27FC236}">
                <a16:creationId xmlns:a16="http://schemas.microsoft.com/office/drawing/2014/main" id="{4AC01F59-F8D5-36B7-AA85-099136F9C911}"/>
              </a:ext>
            </a:extLst>
          </p:cNvPr>
          <p:cNvSpPr/>
          <p:nvPr/>
        </p:nvSpPr>
        <p:spPr>
          <a:xfrm>
            <a:off x="4485713" y="4721622"/>
            <a:ext cx="136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高音</a:t>
            </a:r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原创设计师QQ598969553      _39">
            <a:extLst>
              <a:ext uri="{FF2B5EF4-FFF2-40B4-BE49-F238E27FC236}">
                <a16:creationId xmlns:a16="http://schemas.microsoft.com/office/drawing/2014/main" id="{B73DA8AB-EB7C-4F53-D17B-5BDB3D22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876" y="5029285"/>
            <a:ext cx="187412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Treble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通过调节高音增强增益和截至频率让高音部分更明亮清脆，具有穿透力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Bass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通过调节低音增强增益和截至频率来实现不同腔体的低音效果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598969553      _40">
            <a:extLst>
              <a:ext uri="{FF2B5EF4-FFF2-40B4-BE49-F238E27FC236}">
                <a16:creationId xmlns:a16="http://schemas.microsoft.com/office/drawing/2014/main" id="{80451255-5962-0594-8937-21CBB51D369D}"/>
              </a:ext>
            </a:extLst>
          </p:cNvPr>
          <p:cNvSpPr/>
          <p:nvPr/>
        </p:nvSpPr>
        <p:spPr>
          <a:xfrm>
            <a:off x="6275990" y="4721622"/>
            <a:ext cx="1543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段动态范围调整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" name="原创设计师QQ598969553      _41">
            <a:extLst>
              <a:ext uri="{FF2B5EF4-FFF2-40B4-BE49-F238E27FC236}">
                <a16:creationId xmlns:a16="http://schemas.microsoft.com/office/drawing/2014/main" id="{756AB2F1-6A93-7422-D8F1-FF79D8273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4683" y="5029285"/>
            <a:ext cx="1872017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支持用户自定义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频率范围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支持用户分别调整每个频率段内的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阈值，分频点，压缩比，启动和释放时间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原创设计师QQ598969553      _5">
            <a:extLst>
              <a:ext uri="{FF2B5EF4-FFF2-40B4-BE49-F238E27FC236}">
                <a16:creationId xmlns:a16="http://schemas.microsoft.com/office/drawing/2014/main" id="{90D446CA-3182-056A-48F5-3345802C5573}"/>
              </a:ext>
            </a:extLst>
          </p:cNvPr>
          <p:cNvSpPr/>
          <p:nvPr/>
        </p:nvSpPr>
        <p:spPr>
          <a:xfrm>
            <a:off x="8360029" y="4721622"/>
            <a:ext cx="1081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多通道路由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原创设计师QQ598969553      _6">
            <a:extLst>
              <a:ext uri="{FF2B5EF4-FFF2-40B4-BE49-F238E27FC236}">
                <a16:creationId xmlns:a16="http://schemas.microsoft.com/office/drawing/2014/main" id="{C7661AFB-A5C3-4F5C-AA4F-0456ED0A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798" y="5029285"/>
            <a:ext cx="187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支持模拟差分输出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支持全双工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I2S*3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原创设计师QQ598969553      _10">
            <a:extLst>
              <a:ext uri="{FF2B5EF4-FFF2-40B4-BE49-F238E27FC236}">
                <a16:creationId xmlns:a16="http://schemas.microsoft.com/office/drawing/2014/main" id="{17A133BC-AB5F-3069-C6B2-6D6448B8E655}"/>
              </a:ext>
            </a:extLst>
          </p:cNvPr>
          <p:cNvSpPr/>
          <p:nvPr/>
        </p:nvSpPr>
        <p:spPr>
          <a:xfrm>
            <a:off x="10083860" y="4721621"/>
            <a:ext cx="1249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I2C 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通讯控制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原创设计师QQ598969553      _11">
            <a:extLst>
              <a:ext uri="{FF2B5EF4-FFF2-40B4-BE49-F238E27FC236}">
                <a16:creationId xmlns:a16="http://schemas.microsoft.com/office/drawing/2014/main" id="{916F7855-C255-0A93-C147-29D0909D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798" y="5029284"/>
            <a:ext cx="1872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支持标准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 Slave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寻址地址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A2EC31E-D5BD-59F5-C57D-7705D7EC0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862" y="3442183"/>
            <a:ext cx="1264100" cy="1251066"/>
          </a:xfrm>
          <a:prstGeom prst="ellipse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2FB19E2-19AA-F52D-F8C7-4009AD42C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4545" y="3442182"/>
            <a:ext cx="1249232" cy="1251066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DC050E-89FE-4EA0-3FF5-63D40B31A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5" name="ïṣlidè">
            <a:extLst>
              <a:ext uri="{FF2B5EF4-FFF2-40B4-BE49-F238E27FC236}">
                <a16:creationId xmlns:a16="http://schemas.microsoft.com/office/drawing/2014/main" id="{38430D15-055E-7E04-7474-512ABAEECB38}"/>
              </a:ext>
            </a:extLst>
          </p:cNvPr>
          <p:cNvSpPr/>
          <p:nvPr/>
        </p:nvSpPr>
        <p:spPr bwMode="auto">
          <a:xfrm>
            <a:off x="725638" y="1544307"/>
            <a:ext cx="5493360" cy="164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SNC8xDSP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音效处理器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是九音科技为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便携式设备（如耳机、音频播放器、多媒体扬声器等）音频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而设计的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专业音频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广泛应用于：便携式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 Bar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Speaker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声卡等产品</a:t>
            </a:r>
            <a:endParaRPr lang="id-ID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原创设计师QQ598969553      _4">
            <a:extLst>
              <a:ext uri="{FF2B5EF4-FFF2-40B4-BE49-F238E27FC236}">
                <a16:creationId xmlns:a16="http://schemas.microsoft.com/office/drawing/2014/main" id="{349EF6D0-0678-A571-B9B2-5A13E96C1B6E}"/>
              </a:ext>
            </a:extLst>
          </p:cNvPr>
          <p:cNvCxnSpPr>
            <a:cxnSpLocks/>
          </p:cNvCxnSpPr>
          <p:nvPr/>
        </p:nvCxnSpPr>
        <p:spPr>
          <a:xfrm flipV="1">
            <a:off x="4240170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原创设计师QQ598969553      _4">
            <a:extLst>
              <a:ext uri="{FF2B5EF4-FFF2-40B4-BE49-F238E27FC236}">
                <a16:creationId xmlns:a16="http://schemas.microsoft.com/office/drawing/2014/main" id="{566BCDF0-AA85-CDBA-423C-1CCC114C480D}"/>
              </a:ext>
            </a:extLst>
          </p:cNvPr>
          <p:cNvCxnSpPr>
            <a:cxnSpLocks/>
          </p:cNvCxnSpPr>
          <p:nvPr/>
        </p:nvCxnSpPr>
        <p:spPr>
          <a:xfrm flipV="1">
            <a:off x="6103869" y="3492199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原创设计师QQ598969553      _4">
            <a:extLst>
              <a:ext uri="{FF2B5EF4-FFF2-40B4-BE49-F238E27FC236}">
                <a16:creationId xmlns:a16="http://schemas.microsoft.com/office/drawing/2014/main" id="{F1F25CD5-C0BA-615F-36F1-C3A77C4F2AB1}"/>
              </a:ext>
            </a:extLst>
          </p:cNvPr>
          <p:cNvCxnSpPr>
            <a:cxnSpLocks/>
          </p:cNvCxnSpPr>
          <p:nvPr/>
        </p:nvCxnSpPr>
        <p:spPr>
          <a:xfrm flipV="1">
            <a:off x="7976700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原创设计师QQ598969553      _4">
            <a:extLst>
              <a:ext uri="{FF2B5EF4-FFF2-40B4-BE49-F238E27FC236}">
                <a16:creationId xmlns:a16="http://schemas.microsoft.com/office/drawing/2014/main" id="{7DABB85A-EED2-8388-489B-C0AE03D62CD1}"/>
              </a:ext>
            </a:extLst>
          </p:cNvPr>
          <p:cNvCxnSpPr>
            <a:cxnSpLocks/>
          </p:cNvCxnSpPr>
          <p:nvPr/>
        </p:nvCxnSpPr>
        <p:spPr>
          <a:xfrm flipV="1">
            <a:off x="9867798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E25664F0-A380-22F8-A5A3-035AB386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C44E77C-F0E4-1F75-F736-39502422D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1095" y="1320935"/>
            <a:ext cx="4268291" cy="1898473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f27c7c-66c5-43c1-985a-8168ed6f1c4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2142</Words>
  <Application>Microsoft Office PowerPoint</Application>
  <PresentationFormat>宽屏</PresentationFormat>
  <Paragraphs>411</Paragraphs>
  <Slides>14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Times New Roman Regular</vt:lpstr>
      <vt:lpstr>等线</vt:lpstr>
      <vt:lpstr>等线 Light</vt:lpstr>
      <vt:lpstr>华文细黑</vt:lpstr>
      <vt:lpstr>宋体</vt:lpstr>
      <vt:lpstr>微软</vt:lpstr>
      <vt:lpstr>微软雅黑</vt:lpstr>
      <vt:lpstr>Abadi</vt:lpstr>
      <vt:lpstr>Arial</vt:lpstr>
      <vt:lpstr>Calibri</vt:lpstr>
      <vt:lpstr>Impact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607</cp:revision>
  <dcterms:created xsi:type="dcterms:W3CDTF">2023-02-28T08:26:11Z</dcterms:created>
  <dcterms:modified xsi:type="dcterms:W3CDTF">2023-04-03T15:50:11Z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9373803B38A981BAA3BAFD63EECFEB89</vt:lpwstr>
  </property>
  <property fmtid="{D5CDD505-2E9C-101B-9397-08002B2CF9AE}" pid="3" name="KSOProductBuildVer">
    <vt:lpwstr>2052-5.1.1.7676</vt:lpwstr>
  </property>
</Properties>
</file>